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3" r:id="rId5"/>
    <p:sldId id="269" r:id="rId6"/>
    <p:sldId id="262" r:id="rId7"/>
    <p:sldId id="266" r:id="rId8"/>
    <p:sldId id="271" r:id="rId9"/>
    <p:sldId id="270" r:id="rId10"/>
    <p:sldId id="267" r:id="rId11"/>
    <p:sldId id="302" r:id="rId12"/>
    <p:sldId id="298" r:id="rId13"/>
    <p:sldId id="299" r:id="rId14"/>
    <p:sldId id="268" r:id="rId15"/>
    <p:sldId id="272" r:id="rId16"/>
    <p:sldId id="300" r:id="rId17"/>
    <p:sldId id="301" r:id="rId18"/>
    <p:sldId id="305" r:id="rId19"/>
    <p:sldId id="303" r:id="rId20"/>
    <p:sldId id="304" r:id="rId21"/>
    <p:sldId id="306" r:id="rId22"/>
    <p:sldId id="29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50021"/>
    <a:srgbClr val="71055C"/>
    <a:srgbClr val="FF7C80"/>
    <a:srgbClr val="CC0099"/>
    <a:srgbClr val="00FF00"/>
    <a:srgbClr val="FF3300"/>
    <a:srgbClr val="660066"/>
    <a:srgbClr val="3366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TK&#304;NL&#304;KLER\2020%20Mersin%20Hizmeti&#231;i%20E&#287;itim\istatistiki%20veril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dirty="0" smtClean="0"/>
              <a:t>Yıllara</a:t>
            </a:r>
            <a:r>
              <a:rPr lang="tr-TR" baseline="0" dirty="0" smtClean="0"/>
              <a:t> Göre </a:t>
            </a:r>
            <a:r>
              <a:rPr lang="tr-TR" baseline="0" dirty="0" err="1" smtClean="0"/>
              <a:t>eTwinning</a:t>
            </a:r>
            <a:r>
              <a:rPr lang="tr-TR" baseline="0" dirty="0" smtClean="0"/>
              <a:t> Okulu Uygulaması (TÜRKİYE)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3.1250000000000002E-3"/>
          <c:y val="5.3657480314960627E-2"/>
          <c:w val="0.98854166666666665"/>
          <c:h val="0.81102143482064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KRİTERLERİ TUTAN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Sayfa1!$B$2:$D$2</c:f>
              <c:numCache>
                <c:formatCode>General</c:formatCode>
                <c:ptCount val="3"/>
                <c:pt idx="0">
                  <c:v>274</c:v>
                </c:pt>
                <c:pt idx="1">
                  <c:v>391</c:v>
                </c:pt>
                <c:pt idx="2">
                  <c:v>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8-41B4-BA22-9ADE4A25D115}"/>
            </c:ext>
          </c:extLst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BAŞVURAN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Sayfa1!$B$3:$D$3</c:f>
              <c:numCache>
                <c:formatCode>General</c:formatCode>
                <c:ptCount val="3"/>
                <c:pt idx="0">
                  <c:v>203</c:v>
                </c:pt>
                <c:pt idx="1">
                  <c:v>303</c:v>
                </c:pt>
                <c:pt idx="2">
                  <c:v>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8-41B4-BA22-9ADE4A25D115}"/>
            </c:ext>
          </c:extLst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KAZANAN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Sayfa1!$B$4:$D$4</c:f>
              <c:numCache>
                <c:formatCode>General</c:formatCode>
                <c:ptCount val="3"/>
                <c:pt idx="0">
                  <c:v>180</c:v>
                </c:pt>
                <c:pt idx="1">
                  <c:v>298</c:v>
                </c:pt>
                <c:pt idx="2">
                  <c:v>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8-41B4-BA22-9ADE4A25D1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63704655"/>
        <c:axId val="1663716303"/>
      </c:barChart>
      <c:catAx>
        <c:axId val="166370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3716303"/>
        <c:crosses val="autoZero"/>
        <c:auto val="1"/>
        <c:lblAlgn val="ctr"/>
        <c:lblOffset val="100"/>
        <c:noMultiLvlLbl val="0"/>
      </c:catAx>
      <c:valAx>
        <c:axId val="166371630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6370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25705380577427"/>
          <c:y val="0.9189896373056996"/>
          <c:w val="0.28261081036745406"/>
          <c:h val="5.162058909303003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tx1">
        <a:lumMod val="50000"/>
        <a:lumOff val="5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7554F-B745-48EF-BA5C-318A3E7CD9C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0319F7-7717-4C1C-8DE2-072A5A5ACEDE}">
      <dgm:prSet phldrT="[Metin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tr-TR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İş hayatı</a:t>
          </a:r>
          <a:endParaRPr lang="tr-T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EC6FF5-FD0E-43C9-BF15-9E1A144F421D}" type="parTrans" cxnId="{203C93A0-CABB-4384-8066-AC1E3BC32CE8}">
      <dgm:prSet/>
      <dgm:spPr/>
      <dgm:t>
        <a:bodyPr/>
        <a:lstStyle/>
        <a:p>
          <a:endParaRPr lang="tr-TR"/>
        </a:p>
      </dgm:t>
    </dgm:pt>
    <dgm:pt modelId="{7530E6CB-CF5D-472F-A87A-6C759C017F58}" type="sibTrans" cxnId="{203C93A0-CABB-4384-8066-AC1E3BC32CE8}">
      <dgm:prSet/>
      <dgm:spPr/>
      <dgm:t>
        <a:bodyPr/>
        <a:lstStyle/>
        <a:p>
          <a:endParaRPr lang="tr-TR"/>
        </a:p>
      </dgm:t>
    </dgm:pt>
    <dgm:pt modelId="{375D0B69-0E23-4E95-A276-73BA5ED40086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b="0" i="0" dirty="0" smtClean="0"/>
            <a:t>Daha başarılı bir ekonomi</a:t>
          </a:r>
          <a:endParaRPr lang="tr-TR" dirty="0"/>
        </a:p>
      </dgm:t>
    </dgm:pt>
    <dgm:pt modelId="{F734370B-EED0-459B-9821-C1E3B36D84DF}" type="parTrans" cxnId="{941253C8-8F18-411B-8E26-F853556D6439}">
      <dgm:prSet/>
      <dgm:spPr/>
      <dgm:t>
        <a:bodyPr/>
        <a:lstStyle/>
        <a:p>
          <a:endParaRPr lang="tr-TR"/>
        </a:p>
      </dgm:t>
    </dgm:pt>
    <dgm:pt modelId="{1255F09E-0C54-4591-9044-554BFF4EBBFC}" type="sibTrans" cxnId="{941253C8-8F18-411B-8E26-F853556D6439}">
      <dgm:prSet/>
      <dgm:spPr/>
      <dgm:t>
        <a:bodyPr/>
        <a:lstStyle/>
        <a:p>
          <a:endParaRPr lang="tr-TR"/>
        </a:p>
      </dgm:t>
    </dgm:pt>
    <dgm:pt modelId="{5D273702-4EDD-4ABA-ACE3-EF0D3965EB22}">
      <dgm:prSet phldrT="[Metin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tr-TR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Sosyal ve kültürel hayat</a:t>
          </a:r>
          <a:endParaRPr lang="tr-T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622A79-48BA-4B09-BE6B-09F27C0ECDF3}" type="parTrans" cxnId="{729CC705-EE80-40F4-AD01-006377FEC08B}">
      <dgm:prSet/>
      <dgm:spPr/>
      <dgm:t>
        <a:bodyPr/>
        <a:lstStyle/>
        <a:p>
          <a:endParaRPr lang="tr-TR"/>
        </a:p>
      </dgm:t>
    </dgm:pt>
    <dgm:pt modelId="{031B565F-238B-4D48-9732-56FE0E6BAE0B}" type="sibTrans" cxnId="{729CC705-EE80-40F4-AD01-006377FEC08B}">
      <dgm:prSet/>
      <dgm:spPr/>
      <dgm:t>
        <a:bodyPr/>
        <a:lstStyle/>
        <a:p>
          <a:endParaRPr lang="tr-TR"/>
        </a:p>
      </dgm:t>
    </dgm:pt>
    <dgm:pt modelId="{F803D453-1054-4E45-8D56-A4B04A9C31FE}">
      <dgm:prSet phldrT="[Metin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tr-TR" b="0" i="0" dirty="0" smtClean="0"/>
            <a:t>daha yaratıcı ve farkındalığı yüksek bir toplum</a:t>
          </a:r>
          <a:endParaRPr lang="tr-TR" dirty="0"/>
        </a:p>
      </dgm:t>
    </dgm:pt>
    <dgm:pt modelId="{89C92D09-D07D-49B5-8E22-AF71F8B32BC1}" type="parTrans" cxnId="{C08C4E45-D88C-4C58-9706-A4B6C17CC17C}">
      <dgm:prSet/>
      <dgm:spPr/>
      <dgm:t>
        <a:bodyPr/>
        <a:lstStyle/>
        <a:p>
          <a:endParaRPr lang="tr-TR"/>
        </a:p>
      </dgm:t>
    </dgm:pt>
    <dgm:pt modelId="{C3E29D57-F80D-4218-A864-D21389FFB51A}" type="sibTrans" cxnId="{C08C4E45-D88C-4C58-9706-A4B6C17CC17C}">
      <dgm:prSet/>
      <dgm:spPr/>
      <dgm:t>
        <a:bodyPr/>
        <a:lstStyle/>
        <a:p>
          <a:endParaRPr lang="tr-TR"/>
        </a:p>
      </dgm:t>
    </dgm:pt>
    <dgm:pt modelId="{A0698BEC-1FDE-4C2E-9B7F-4E976B201C39}" type="pres">
      <dgm:prSet presAssocID="{7AE7554F-B745-48EF-BA5C-318A3E7CD9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B645F11-0D53-467D-9576-5D582C14F1DB}" type="pres">
      <dgm:prSet presAssocID="{C40319F7-7717-4C1C-8DE2-072A5A5ACEDE}" presName="linNode" presStyleCnt="0"/>
      <dgm:spPr/>
    </dgm:pt>
    <dgm:pt modelId="{9BD67D6A-A37E-4915-9F4C-8B1F73E2A24E}" type="pres">
      <dgm:prSet presAssocID="{C40319F7-7717-4C1C-8DE2-072A5A5ACEDE}" presName="parentShp" presStyleLbl="node1" presStyleIdx="0" presStyleCnt="2" custScaleY="35384" custLinFactNeighborX="-263" custLinFactNeighborY="36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A50738-EED6-4D81-830E-6F94103293AF}" type="pres">
      <dgm:prSet presAssocID="{C40319F7-7717-4C1C-8DE2-072A5A5ACEDE}" presName="childShp" presStyleLbl="bgAccFollowNode1" presStyleIdx="0" presStyleCnt="2" custScaleY="42777" custLinFactNeighborX="0" custLinFactNeighborY="25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37AF6F-8556-444D-891A-BAA17B9BEAF4}" type="pres">
      <dgm:prSet presAssocID="{7530E6CB-CF5D-472F-A87A-6C759C017F58}" presName="spacing" presStyleCnt="0"/>
      <dgm:spPr/>
    </dgm:pt>
    <dgm:pt modelId="{35DCB505-35A3-4312-B1D2-0B2000A2A3E9}" type="pres">
      <dgm:prSet presAssocID="{5D273702-4EDD-4ABA-ACE3-EF0D3965EB22}" presName="linNode" presStyleCnt="0"/>
      <dgm:spPr/>
    </dgm:pt>
    <dgm:pt modelId="{09C07D0A-22CA-4A6A-AAFA-FBE02FB3E78E}" type="pres">
      <dgm:prSet presAssocID="{5D273702-4EDD-4ABA-ACE3-EF0D3965EB22}" presName="parentShp" presStyleLbl="node1" presStyleIdx="1" presStyleCnt="2" custScaleY="365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3CB3F0-708D-43C6-A80F-C7BAED0E224D}" type="pres">
      <dgm:prSet presAssocID="{5D273702-4EDD-4ABA-ACE3-EF0D3965EB22}" presName="childShp" presStyleLbl="bgAccFollowNode1" presStyleIdx="1" presStyleCnt="2" custScaleY="559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754905-BBDE-4FB2-B11A-2838A596F4A9}" type="presOf" srcId="{375D0B69-0E23-4E95-A276-73BA5ED40086}" destId="{66A50738-EED6-4D81-830E-6F94103293AF}" srcOrd="0" destOrd="0" presId="urn:microsoft.com/office/officeart/2005/8/layout/vList6"/>
    <dgm:cxn modelId="{C349D160-6272-455D-B8CB-BD48B8B5DD97}" type="presOf" srcId="{5D273702-4EDD-4ABA-ACE3-EF0D3965EB22}" destId="{09C07D0A-22CA-4A6A-AAFA-FBE02FB3E78E}" srcOrd="0" destOrd="0" presId="urn:microsoft.com/office/officeart/2005/8/layout/vList6"/>
    <dgm:cxn modelId="{3F6CAB4A-41A1-4593-9CC2-FF6A21EF51E5}" type="presOf" srcId="{C40319F7-7717-4C1C-8DE2-072A5A5ACEDE}" destId="{9BD67D6A-A37E-4915-9F4C-8B1F73E2A24E}" srcOrd="0" destOrd="0" presId="urn:microsoft.com/office/officeart/2005/8/layout/vList6"/>
    <dgm:cxn modelId="{729CC705-EE80-40F4-AD01-006377FEC08B}" srcId="{7AE7554F-B745-48EF-BA5C-318A3E7CD9CF}" destId="{5D273702-4EDD-4ABA-ACE3-EF0D3965EB22}" srcOrd="1" destOrd="0" parTransId="{41622A79-48BA-4B09-BE6B-09F27C0ECDF3}" sibTransId="{031B565F-238B-4D48-9732-56FE0E6BAE0B}"/>
    <dgm:cxn modelId="{7FD521EF-E293-4588-B383-6AEB976AC45C}" type="presOf" srcId="{7AE7554F-B745-48EF-BA5C-318A3E7CD9CF}" destId="{A0698BEC-1FDE-4C2E-9B7F-4E976B201C39}" srcOrd="0" destOrd="0" presId="urn:microsoft.com/office/officeart/2005/8/layout/vList6"/>
    <dgm:cxn modelId="{C08C4E45-D88C-4C58-9706-A4B6C17CC17C}" srcId="{5D273702-4EDD-4ABA-ACE3-EF0D3965EB22}" destId="{F803D453-1054-4E45-8D56-A4B04A9C31FE}" srcOrd="0" destOrd="0" parTransId="{89C92D09-D07D-49B5-8E22-AF71F8B32BC1}" sibTransId="{C3E29D57-F80D-4218-A864-D21389FFB51A}"/>
    <dgm:cxn modelId="{B83CBED5-A3A0-4012-8CC1-BE5D9CAEFFA1}" type="presOf" srcId="{F803D453-1054-4E45-8D56-A4B04A9C31FE}" destId="{193CB3F0-708D-43C6-A80F-C7BAED0E224D}" srcOrd="0" destOrd="0" presId="urn:microsoft.com/office/officeart/2005/8/layout/vList6"/>
    <dgm:cxn modelId="{203C93A0-CABB-4384-8066-AC1E3BC32CE8}" srcId="{7AE7554F-B745-48EF-BA5C-318A3E7CD9CF}" destId="{C40319F7-7717-4C1C-8DE2-072A5A5ACEDE}" srcOrd="0" destOrd="0" parTransId="{06EC6FF5-FD0E-43C9-BF15-9E1A144F421D}" sibTransId="{7530E6CB-CF5D-472F-A87A-6C759C017F58}"/>
    <dgm:cxn modelId="{941253C8-8F18-411B-8E26-F853556D6439}" srcId="{C40319F7-7717-4C1C-8DE2-072A5A5ACEDE}" destId="{375D0B69-0E23-4E95-A276-73BA5ED40086}" srcOrd="0" destOrd="0" parTransId="{F734370B-EED0-459B-9821-C1E3B36D84DF}" sibTransId="{1255F09E-0C54-4591-9044-554BFF4EBBFC}"/>
    <dgm:cxn modelId="{61C7573B-0290-4961-80F8-08D4A240DD5D}" type="presParOf" srcId="{A0698BEC-1FDE-4C2E-9B7F-4E976B201C39}" destId="{BB645F11-0D53-467D-9576-5D582C14F1DB}" srcOrd="0" destOrd="0" presId="urn:microsoft.com/office/officeart/2005/8/layout/vList6"/>
    <dgm:cxn modelId="{546837BD-87D9-468E-8BC8-AC36B607E66D}" type="presParOf" srcId="{BB645F11-0D53-467D-9576-5D582C14F1DB}" destId="{9BD67D6A-A37E-4915-9F4C-8B1F73E2A24E}" srcOrd="0" destOrd="0" presId="urn:microsoft.com/office/officeart/2005/8/layout/vList6"/>
    <dgm:cxn modelId="{7473458D-A61D-4AFF-8064-663E46E9285E}" type="presParOf" srcId="{BB645F11-0D53-467D-9576-5D582C14F1DB}" destId="{66A50738-EED6-4D81-830E-6F94103293AF}" srcOrd="1" destOrd="0" presId="urn:microsoft.com/office/officeart/2005/8/layout/vList6"/>
    <dgm:cxn modelId="{3E5354E2-0912-434B-833E-70F12484D0B6}" type="presParOf" srcId="{A0698BEC-1FDE-4C2E-9B7F-4E976B201C39}" destId="{3A37AF6F-8556-444D-891A-BAA17B9BEAF4}" srcOrd="1" destOrd="0" presId="urn:microsoft.com/office/officeart/2005/8/layout/vList6"/>
    <dgm:cxn modelId="{5DA0261C-FCF6-49F5-9D1F-20670CCBF188}" type="presParOf" srcId="{A0698BEC-1FDE-4C2E-9B7F-4E976B201C39}" destId="{35DCB505-35A3-4312-B1D2-0B2000A2A3E9}" srcOrd="2" destOrd="0" presId="urn:microsoft.com/office/officeart/2005/8/layout/vList6"/>
    <dgm:cxn modelId="{893E9324-3833-4ED1-87DE-A48220861278}" type="presParOf" srcId="{35DCB505-35A3-4312-B1D2-0B2000A2A3E9}" destId="{09C07D0A-22CA-4A6A-AAFA-FBE02FB3E78E}" srcOrd="0" destOrd="0" presId="urn:microsoft.com/office/officeart/2005/8/layout/vList6"/>
    <dgm:cxn modelId="{BFCB3FFF-483E-4D52-AE9C-98A15C16BAC0}" type="presParOf" srcId="{35DCB505-35A3-4312-B1D2-0B2000A2A3E9}" destId="{193CB3F0-708D-43C6-A80F-C7BAED0E22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7554F-B745-48EF-BA5C-318A3E7CD9C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0319F7-7717-4C1C-8DE2-072A5A5ACEDE}">
      <dgm:prSet phldrT="[Metin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/>
        </a:solidFill>
        <a:ln>
          <a:noFill/>
        </a:ln>
      </dgm:spPr>
      <dgm:t>
        <a:bodyPr/>
        <a:lstStyle/>
        <a:p>
          <a:r>
            <a:rPr lang="tr-TR" b="0" i="0" dirty="0" smtClean="0"/>
            <a:t>Politika</a:t>
          </a:r>
          <a:endParaRPr lang="tr-TR" dirty="0"/>
        </a:p>
      </dgm:t>
    </dgm:pt>
    <dgm:pt modelId="{06EC6FF5-FD0E-43C9-BF15-9E1A144F421D}" type="parTrans" cxnId="{203C93A0-CABB-4384-8066-AC1E3BC32CE8}">
      <dgm:prSet/>
      <dgm:spPr/>
      <dgm:t>
        <a:bodyPr/>
        <a:lstStyle/>
        <a:p>
          <a:endParaRPr lang="tr-TR"/>
        </a:p>
      </dgm:t>
    </dgm:pt>
    <dgm:pt modelId="{7530E6CB-CF5D-472F-A87A-6C759C017F58}" type="sibTrans" cxnId="{203C93A0-CABB-4384-8066-AC1E3BC32CE8}">
      <dgm:prSet/>
      <dgm:spPr/>
      <dgm:t>
        <a:bodyPr/>
        <a:lstStyle/>
        <a:p>
          <a:endParaRPr lang="tr-TR"/>
        </a:p>
      </dgm:t>
    </dgm:pt>
    <dgm:pt modelId="{375D0B69-0E23-4E95-A276-73BA5ED40086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b="0" i="0" dirty="0" smtClean="0"/>
            <a:t>ülkeyi ileri götürecek düşünce ve eylem zenginliği</a:t>
          </a:r>
          <a:endParaRPr lang="tr-TR" dirty="0"/>
        </a:p>
      </dgm:t>
    </dgm:pt>
    <dgm:pt modelId="{F734370B-EED0-459B-9821-C1E3B36D84DF}" type="parTrans" cxnId="{941253C8-8F18-411B-8E26-F853556D6439}">
      <dgm:prSet/>
      <dgm:spPr/>
      <dgm:t>
        <a:bodyPr/>
        <a:lstStyle/>
        <a:p>
          <a:endParaRPr lang="tr-TR"/>
        </a:p>
      </dgm:t>
    </dgm:pt>
    <dgm:pt modelId="{1255F09E-0C54-4591-9044-554BFF4EBBFC}" type="sibTrans" cxnId="{941253C8-8F18-411B-8E26-F853556D6439}">
      <dgm:prSet/>
      <dgm:spPr/>
      <dgm:t>
        <a:bodyPr/>
        <a:lstStyle/>
        <a:p>
          <a:endParaRPr lang="tr-TR"/>
        </a:p>
      </dgm:t>
    </dgm:pt>
    <dgm:pt modelId="{A0698BEC-1FDE-4C2E-9B7F-4E976B201C39}" type="pres">
      <dgm:prSet presAssocID="{7AE7554F-B745-48EF-BA5C-318A3E7CD9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B645F11-0D53-467D-9576-5D582C14F1DB}" type="pres">
      <dgm:prSet presAssocID="{C40319F7-7717-4C1C-8DE2-072A5A5ACEDE}" presName="linNode" presStyleCnt="0"/>
      <dgm:spPr/>
    </dgm:pt>
    <dgm:pt modelId="{9BD67D6A-A37E-4915-9F4C-8B1F73E2A24E}" type="pres">
      <dgm:prSet presAssocID="{C40319F7-7717-4C1C-8DE2-072A5A5ACEDE}" presName="parentShp" presStyleLbl="node1" presStyleIdx="0" presStyleCnt="1" custScaleY="57560" custLinFactNeighborX="-263" custLinFactNeighborY="36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A50738-EED6-4D81-830E-6F94103293AF}" type="pres">
      <dgm:prSet presAssocID="{C40319F7-7717-4C1C-8DE2-072A5A5ACEDE}" presName="childShp" presStyleLbl="bgAccFollowNode1" presStyleIdx="0" presStyleCnt="1" custScaleY="7257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FD521EF-E293-4588-B383-6AEB976AC45C}" type="presOf" srcId="{7AE7554F-B745-48EF-BA5C-318A3E7CD9CF}" destId="{A0698BEC-1FDE-4C2E-9B7F-4E976B201C39}" srcOrd="0" destOrd="0" presId="urn:microsoft.com/office/officeart/2005/8/layout/vList6"/>
    <dgm:cxn modelId="{3F6CAB4A-41A1-4593-9CC2-FF6A21EF51E5}" type="presOf" srcId="{C40319F7-7717-4C1C-8DE2-072A5A5ACEDE}" destId="{9BD67D6A-A37E-4915-9F4C-8B1F73E2A24E}" srcOrd="0" destOrd="0" presId="urn:microsoft.com/office/officeart/2005/8/layout/vList6"/>
    <dgm:cxn modelId="{941253C8-8F18-411B-8E26-F853556D6439}" srcId="{C40319F7-7717-4C1C-8DE2-072A5A5ACEDE}" destId="{375D0B69-0E23-4E95-A276-73BA5ED40086}" srcOrd="0" destOrd="0" parTransId="{F734370B-EED0-459B-9821-C1E3B36D84DF}" sibTransId="{1255F09E-0C54-4591-9044-554BFF4EBBFC}"/>
    <dgm:cxn modelId="{BA754905-BBDE-4FB2-B11A-2838A596F4A9}" type="presOf" srcId="{375D0B69-0E23-4E95-A276-73BA5ED40086}" destId="{66A50738-EED6-4D81-830E-6F94103293AF}" srcOrd="0" destOrd="0" presId="urn:microsoft.com/office/officeart/2005/8/layout/vList6"/>
    <dgm:cxn modelId="{203C93A0-CABB-4384-8066-AC1E3BC32CE8}" srcId="{7AE7554F-B745-48EF-BA5C-318A3E7CD9CF}" destId="{C40319F7-7717-4C1C-8DE2-072A5A5ACEDE}" srcOrd="0" destOrd="0" parTransId="{06EC6FF5-FD0E-43C9-BF15-9E1A144F421D}" sibTransId="{7530E6CB-CF5D-472F-A87A-6C759C017F58}"/>
    <dgm:cxn modelId="{61C7573B-0290-4961-80F8-08D4A240DD5D}" type="presParOf" srcId="{A0698BEC-1FDE-4C2E-9B7F-4E976B201C39}" destId="{BB645F11-0D53-467D-9576-5D582C14F1DB}" srcOrd="0" destOrd="0" presId="urn:microsoft.com/office/officeart/2005/8/layout/vList6"/>
    <dgm:cxn modelId="{546837BD-87D9-468E-8BC8-AC36B607E66D}" type="presParOf" srcId="{BB645F11-0D53-467D-9576-5D582C14F1DB}" destId="{9BD67D6A-A37E-4915-9F4C-8B1F73E2A24E}" srcOrd="0" destOrd="0" presId="urn:microsoft.com/office/officeart/2005/8/layout/vList6"/>
    <dgm:cxn modelId="{7473458D-A61D-4AFF-8064-663E46E9285E}" type="presParOf" srcId="{BB645F11-0D53-467D-9576-5D582C14F1DB}" destId="{66A50738-EED6-4D81-830E-6F94103293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50738-EED6-4D81-830E-6F94103293AF}">
      <dsp:nvSpPr>
        <dsp:cNvPr id="0" name=""/>
        <dsp:cNvSpPr/>
      </dsp:nvSpPr>
      <dsp:spPr>
        <a:xfrm>
          <a:off x="3604573" y="77356"/>
          <a:ext cx="5406859" cy="126847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100" b="0" i="0" kern="1200" dirty="0" smtClean="0"/>
            <a:t>Daha başarılı bir ekonomi</a:t>
          </a:r>
          <a:endParaRPr lang="tr-TR" sz="3100" kern="1200" dirty="0"/>
        </a:p>
      </dsp:txBody>
      <dsp:txXfrm>
        <a:off x="3604573" y="235915"/>
        <a:ext cx="4931182" cy="951354"/>
      </dsp:txXfrm>
    </dsp:sp>
    <dsp:sp modelId="{9BD67D6A-A37E-4915-9F4C-8B1F73E2A24E}">
      <dsp:nvSpPr>
        <dsp:cNvPr id="0" name=""/>
        <dsp:cNvSpPr/>
      </dsp:nvSpPr>
      <dsp:spPr>
        <a:xfrm>
          <a:off x="0" y="220981"/>
          <a:ext cx="3604573" cy="1049246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İş hayatı</a:t>
          </a:r>
          <a:endParaRPr lang="tr-TR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220" y="272201"/>
        <a:ext cx="3502133" cy="946806"/>
      </dsp:txXfrm>
    </dsp:sp>
    <dsp:sp modelId="{193CB3F0-708D-43C6-A80F-C7BAED0E224D}">
      <dsp:nvSpPr>
        <dsp:cNvPr id="0" name=""/>
        <dsp:cNvSpPr/>
      </dsp:nvSpPr>
      <dsp:spPr>
        <a:xfrm>
          <a:off x="3604573" y="1566714"/>
          <a:ext cx="5406859" cy="16584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100" b="0" i="0" kern="1200" dirty="0" smtClean="0"/>
            <a:t>daha yaratıcı ve farkındalığı yüksek bir toplum</a:t>
          </a:r>
          <a:endParaRPr lang="tr-TR" sz="3100" kern="1200" dirty="0"/>
        </a:p>
      </dsp:txBody>
      <dsp:txXfrm>
        <a:off x="3604573" y="1774019"/>
        <a:ext cx="4784944" cy="1243830"/>
      </dsp:txXfrm>
    </dsp:sp>
    <dsp:sp modelId="{09C07D0A-22CA-4A6A-AAFA-FBE02FB3E78E}">
      <dsp:nvSpPr>
        <dsp:cNvPr id="0" name=""/>
        <dsp:cNvSpPr/>
      </dsp:nvSpPr>
      <dsp:spPr>
        <a:xfrm>
          <a:off x="0" y="1853534"/>
          <a:ext cx="3604573" cy="1084800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Sosyal ve kültürel hayat</a:t>
          </a:r>
          <a:endParaRPr lang="tr-TR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956" y="1906490"/>
        <a:ext cx="3498661" cy="978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50738-EED6-4D81-830E-6F94103293AF}">
      <dsp:nvSpPr>
        <dsp:cNvPr id="0" name=""/>
        <dsp:cNvSpPr/>
      </dsp:nvSpPr>
      <dsp:spPr>
        <a:xfrm>
          <a:off x="3604573" y="235128"/>
          <a:ext cx="5406859" cy="124438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100" b="0" i="0" kern="1200" dirty="0" smtClean="0"/>
            <a:t>ülkeyi ileri götürecek düşünce ve eylem zenginliği</a:t>
          </a:r>
          <a:endParaRPr lang="tr-TR" sz="3100" kern="1200" dirty="0"/>
        </a:p>
      </dsp:txBody>
      <dsp:txXfrm>
        <a:off x="3604573" y="390676"/>
        <a:ext cx="4940215" cy="933288"/>
      </dsp:txXfrm>
    </dsp:sp>
    <dsp:sp modelId="{9BD67D6A-A37E-4915-9F4C-8B1F73E2A24E}">
      <dsp:nvSpPr>
        <dsp:cNvPr id="0" name=""/>
        <dsp:cNvSpPr/>
      </dsp:nvSpPr>
      <dsp:spPr>
        <a:xfrm>
          <a:off x="0" y="427254"/>
          <a:ext cx="3604573" cy="986947"/>
        </a:xfrm>
        <a:prstGeom prst="roundRect">
          <a:avLst/>
        </a:prstGeom>
        <a:solidFill>
          <a:schemeClr val="dk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b="0" i="0" kern="1200" dirty="0" smtClean="0"/>
            <a:t>Politika</a:t>
          </a:r>
          <a:endParaRPr lang="tr-TR" sz="5000" kern="1200" dirty="0"/>
        </a:p>
      </dsp:txBody>
      <dsp:txXfrm>
        <a:off x="48179" y="475433"/>
        <a:ext cx="3508215" cy="890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19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22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8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33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9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97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61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64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78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3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6A5C-F34B-47A2-BDE6-463C189229B7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AF70-D2AE-4CFB-BF75-625B73385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64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etwinning.meb.gov.tr/" TargetMode="External"/><Relationship Id="rId7" Type="http://schemas.openxmlformats.org/officeDocument/2006/relationships/image" Target="../media/image26.png"/><Relationship Id="rId2" Type="http://schemas.openxmlformats.org/officeDocument/2006/relationships/hyperlink" Target="mailto:tretwinning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hyperlink" Target="http://etwinningonline.eba.gov.tr/" TargetMode="Externa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0"/>
          <a:stretch/>
        </p:blipFill>
        <p:spPr>
          <a:xfrm>
            <a:off x="0" y="0"/>
            <a:ext cx="12192000" cy="1421394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702346" y="4034122"/>
            <a:ext cx="5820656" cy="197983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rgbClr val="FF0000"/>
                </a:solidFill>
              </a:rPr>
              <a:t>eTwinning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</a:rPr>
              <a:t>Okulları ve Paylaşılan Liderlik</a:t>
            </a:r>
            <a:endParaRPr lang="tr-TR" sz="4000" dirty="0" smtClean="0">
              <a:solidFill>
                <a:srgbClr val="002060"/>
              </a:solidFill>
              <a:latin typeface="Adobe Garamond Pro Bold" panose="02020702060506020403" pitchFamily="18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200552"/>
            <a:ext cx="12192000" cy="162680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12" y="6225950"/>
            <a:ext cx="1457702" cy="43731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597465"/>
            <a:ext cx="2769325" cy="30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0"/>
          <a:stretch/>
        </p:blipFill>
        <p:spPr>
          <a:xfrm>
            <a:off x="0" y="-13943"/>
            <a:ext cx="12192000" cy="158773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3976449" y="911157"/>
            <a:ext cx="533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Kilis </a:t>
            </a: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Okulları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970116" y="1927258"/>
            <a:ext cx="6664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2800" dirty="0"/>
              <a:t>Abdurrahman </a:t>
            </a:r>
            <a:r>
              <a:rPr lang="tr-TR" sz="2800" dirty="0" err="1"/>
              <a:t>İyigün</a:t>
            </a:r>
            <a:r>
              <a:rPr lang="tr-TR" sz="2800" dirty="0"/>
              <a:t> O</a:t>
            </a:r>
            <a:r>
              <a:rPr lang="tr-TR" sz="2800" dirty="0" smtClean="0"/>
              <a:t>rtaokulu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800" dirty="0"/>
              <a:t>Hacı Mehmet ve Nimet Erman </a:t>
            </a:r>
            <a:r>
              <a:rPr lang="tr-TR" sz="2800" dirty="0" err="1"/>
              <a:t>Zeytçioğlu</a:t>
            </a:r>
            <a:r>
              <a:rPr lang="tr-TR" sz="2800" dirty="0"/>
              <a:t> </a:t>
            </a:r>
            <a:r>
              <a:rPr lang="tr-TR" sz="2800" dirty="0" smtClean="0"/>
              <a:t>İlkokulu</a:t>
            </a:r>
          </a:p>
        </p:txBody>
      </p:sp>
    </p:spTree>
    <p:extLst>
      <p:ext uri="{BB962C8B-B14F-4D97-AF65-F5344CB8AC3E}">
        <p14:creationId xmlns:p14="http://schemas.microsoft.com/office/powerpoint/2010/main" val="38284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0"/>
          <a:stretch/>
        </p:blipFill>
        <p:spPr>
          <a:xfrm>
            <a:off x="0" y="-13943"/>
            <a:ext cx="12192000" cy="158773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07405" y="1646468"/>
            <a:ext cx="55067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/>
              <a:t>83 İl Koordinatörümüze </a:t>
            </a:r>
            <a:r>
              <a:rPr lang="tr-TR" sz="2400" b="1" dirty="0" err="1" smtClean="0"/>
              <a:t>Webinar</a:t>
            </a:r>
            <a:endParaRPr lang="tr-T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/>
              <a:t>2 adet Öğretmen </a:t>
            </a:r>
            <a:r>
              <a:rPr lang="tr-TR" sz="2400" b="1" dirty="0" err="1" smtClean="0"/>
              <a:t>Webinarı</a:t>
            </a:r>
            <a:r>
              <a:rPr lang="tr-TR" sz="2400" b="1" dirty="0" smtClean="0"/>
              <a:t> ( 500 kişilik 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/>
              <a:t>Gruplar ( Facebook, </a:t>
            </a:r>
            <a:r>
              <a:rPr lang="tr-TR" sz="2400" b="1" dirty="0" err="1" smtClean="0"/>
              <a:t>Whatsapp</a:t>
            </a:r>
            <a:r>
              <a:rPr lang="tr-TR" sz="2400" b="1" dirty="0" smtClean="0"/>
              <a:t>..)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/>
              <a:t>İllerde </a:t>
            </a:r>
            <a:r>
              <a:rPr lang="tr-TR" sz="2400" b="1" dirty="0" err="1" smtClean="0"/>
              <a:t>yüzyüze</a:t>
            </a:r>
            <a:r>
              <a:rPr lang="tr-TR" sz="2400" b="1" dirty="0" smtClean="0"/>
              <a:t> toplantılar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/>
              <a:t>Yüzlerce maile anlık dönütler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/>
              <a:t>Kurslar, kitaplar</a:t>
            </a:r>
          </a:p>
          <a:p>
            <a:endParaRPr lang="tr-TR" sz="2400" b="1" dirty="0" smtClean="0"/>
          </a:p>
        </p:txBody>
      </p:sp>
      <p:sp>
        <p:nvSpPr>
          <p:cNvPr id="13" name="Metin kutusu 12"/>
          <p:cNvSpPr txBox="1"/>
          <p:nvPr/>
        </p:nvSpPr>
        <p:spPr>
          <a:xfrm>
            <a:off x="5640771" y="544942"/>
            <a:ext cx="3895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Neler Yaptık?</a:t>
            </a:r>
            <a:endParaRPr lang="tr-T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041">
            <a:off x="578275" y="122123"/>
            <a:ext cx="5116824" cy="591522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9"/>
          <a:stretch/>
        </p:blipFill>
        <p:spPr>
          <a:xfrm>
            <a:off x="5947409" y="1101905"/>
            <a:ext cx="6136668" cy="41493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04" y="3592287"/>
            <a:ext cx="770164" cy="61613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8" y="3227218"/>
            <a:ext cx="684068" cy="5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4" y="128008"/>
            <a:ext cx="4691515" cy="581887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282"/>
            <a:ext cx="4951910" cy="59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0"/>
          <a:stretch/>
        </p:blipFill>
        <p:spPr>
          <a:xfrm>
            <a:off x="0" y="-1"/>
            <a:ext cx="12192000" cy="158773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5601582" y="707606"/>
            <a:ext cx="3098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Faydaları</a:t>
            </a:r>
            <a:endParaRPr lang="tr-T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253669" y="1059370"/>
            <a:ext cx="74220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Görünürlük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Rol Model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Yönetimde Birlik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2060"/>
                </a:solidFill>
              </a:rPr>
              <a:t>Demokratik Kararlar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Öz Değerlendirme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Daha Fazla Mesleki Gelişim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Dijital Uygulamalar ve e-Güvenlik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Yenilikçi </a:t>
            </a:r>
            <a:r>
              <a:rPr lang="tr-TR" sz="2400" b="1" dirty="0" err="1" smtClean="0">
                <a:solidFill>
                  <a:srgbClr val="002060"/>
                </a:solidFill>
              </a:rPr>
              <a:t>Pedogojiler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</a:rPr>
              <a:t>Proje Tabanlı ve İşbirlikçi Öğrenme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1939494"/>
            <a:ext cx="3327903" cy="23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538" y="403451"/>
            <a:ext cx="6591300" cy="160972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70708" y="2207623"/>
            <a:ext cx="802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</a:rPr>
              <a:t>Liderlik, bir vizyon belirleyerek belli bir grubu, topluluğu veya toplumları o vizyon doğrultusunda etkileme ve peşinden sürükleme gücüdür.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54" r="-1" b="7285"/>
          <a:stretch/>
        </p:blipFill>
        <p:spPr>
          <a:xfrm>
            <a:off x="4781005" y="3122022"/>
            <a:ext cx="6688184" cy="3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6D422103-5831-4B85-B041-999D4088F752}"/>
              </a:ext>
            </a:extLst>
          </p:cNvPr>
          <p:cNvSpPr txBox="1">
            <a:spLocks/>
          </p:cNvSpPr>
          <p:nvPr/>
        </p:nvSpPr>
        <p:spPr>
          <a:xfrm>
            <a:off x="7313674" y="1611689"/>
            <a:ext cx="4328521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tr-TR" b="1" dirty="0" smtClean="0">
                <a:solidFill>
                  <a:srgbClr val="002060"/>
                </a:solidFill>
                <a:latin typeface="Microsoft PhagsPa"/>
              </a:rPr>
              <a:t>Karizmatik Liderlik</a:t>
            </a: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endParaRPr lang="tr-TR" b="1" dirty="0">
              <a:solidFill>
                <a:srgbClr val="002060"/>
              </a:solidFill>
              <a:latin typeface="Microsoft PhagsPa"/>
            </a:endParaRP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tr-TR" b="1" dirty="0" err="1">
                <a:solidFill>
                  <a:srgbClr val="002060"/>
                </a:solidFill>
                <a:latin typeface="Microsoft PhagsPa"/>
              </a:rPr>
              <a:t>Vizyoner</a:t>
            </a:r>
            <a:r>
              <a:rPr lang="tr-TR" b="1" dirty="0">
                <a:solidFill>
                  <a:srgbClr val="002060"/>
                </a:solidFill>
                <a:latin typeface="Microsoft PhagsPa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Microsoft PhagsPa"/>
              </a:rPr>
              <a:t>Liderlik</a:t>
            </a: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endParaRPr lang="tr-TR" b="1" dirty="0">
              <a:solidFill>
                <a:srgbClr val="002060"/>
              </a:solidFill>
              <a:latin typeface="Microsoft PhagsPa"/>
            </a:endParaRP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tr-TR" b="1" dirty="0">
                <a:solidFill>
                  <a:srgbClr val="002060"/>
                </a:solidFill>
                <a:latin typeface="Microsoft PhagsPa"/>
              </a:rPr>
              <a:t>Kültürel </a:t>
            </a:r>
            <a:r>
              <a:rPr lang="tr-TR" b="1" dirty="0" smtClean="0">
                <a:solidFill>
                  <a:srgbClr val="002060"/>
                </a:solidFill>
                <a:latin typeface="Microsoft PhagsPa"/>
              </a:rPr>
              <a:t>Liderlik</a:t>
            </a: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endParaRPr lang="tr-TR" b="1" dirty="0">
              <a:solidFill>
                <a:srgbClr val="002060"/>
              </a:solidFill>
              <a:latin typeface="Microsoft PhagsPa"/>
            </a:endParaRP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tr-TR" b="1" dirty="0">
                <a:solidFill>
                  <a:srgbClr val="002060"/>
                </a:solidFill>
                <a:latin typeface="Microsoft PhagsPa"/>
              </a:rPr>
              <a:t>Hizmetkar </a:t>
            </a:r>
            <a:r>
              <a:rPr lang="tr-TR" b="1" dirty="0" smtClean="0">
                <a:solidFill>
                  <a:srgbClr val="002060"/>
                </a:solidFill>
                <a:latin typeface="Microsoft PhagsPa"/>
              </a:rPr>
              <a:t>Liderlik</a:t>
            </a:r>
            <a:endParaRPr kumimoji="0" lang="tr-TR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PhagsPa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862384" y="192973"/>
            <a:ext cx="434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fontAlgn="base">
              <a:buClr>
                <a:srgbClr val="2DA2BF"/>
              </a:buClr>
              <a:buNone/>
              <a:defRPr/>
            </a:pPr>
            <a:r>
              <a:rPr lang="tr-TR" sz="3600" b="1" dirty="0" smtClean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Liderlik Türleri</a:t>
            </a:r>
            <a:endParaRPr lang="tr-TR" sz="3600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6D422103-5831-4B85-B041-999D4088F752}"/>
              </a:ext>
            </a:extLst>
          </p:cNvPr>
          <p:cNvSpPr txBox="1">
            <a:spLocks/>
          </p:cNvSpPr>
          <p:nvPr/>
        </p:nvSpPr>
        <p:spPr>
          <a:xfrm>
            <a:off x="1020207" y="1663958"/>
            <a:ext cx="5430155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tr-TR" b="1" dirty="0" smtClean="0">
                <a:solidFill>
                  <a:srgbClr val="002060"/>
                </a:solidFill>
                <a:latin typeface="Microsoft PhagsPa"/>
              </a:rPr>
              <a:t>Etik Liderlik</a:t>
            </a: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endParaRPr lang="tr-TR" b="1" dirty="0">
              <a:solidFill>
                <a:srgbClr val="002060"/>
              </a:solidFill>
              <a:latin typeface="Microsoft PhagsPa"/>
            </a:endParaRP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tr-TR" b="1" dirty="0">
                <a:solidFill>
                  <a:srgbClr val="002060"/>
                </a:solidFill>
                <a:latin typeface="Microsoft PhagsPa"/>
              </a:rPr>
              <a:t>Öğretim </a:t>
            </a:r>
            <a:r>
              <a:rPr lang="tr-TR" b="1" dirty="0" smtClean="0">
                <a:solidFill>
                  <a:srgbClr val="002060"/>
                </a:solidFill>
                <a:latin typeface="Microsoft PhagsPa"/>
              </a:rPr>
              <a:t>Liderliği</a:t>
            </a: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endParaRPr lang="tr-TR" b="1" dirty="0">
              <a:solidFill>
                <a:srgbClr val="002060"/>
              </a:solidFill>
              <a:latin typeface="Microsoft PhagsPa"/>
            </a:endParaRP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tr-TR" b="1" dirty="0">
                <a:solidFill>
                  <a:srgbClr val="002060"/>
                </a:solidFill>
                <a:latin typeface="Microsoft PhagsPa"/>
              </a:rPr>
              <a:t>Dönüşümcü </a:t>
            </a:r>
            <a:r>
              <a:rPr lang="tr-TR" b="1" dirty="0" smtClean="0">
                <a:solidFill>
                  <a:srgbClr val="002060"/>
                </a:solidFill>
                <a:latin typeface="Microsoft PhagsPa"/>
              </a:rPr>
              <a:t>Liderlik</a:t>
            </a: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endParaRPr lang="tr-TR" b="1" dirty="0">
              <a:solidFill>
                <a:srgbClr val="002060"/>
              </a:solidFill>
              <a:latin typeface="Microsoft PhagsPa"/>
            </a:endParaRPr>
          </a:p>
          <a:p>
            <a:pPr lvl="0" fontAlgn="base">
              <a:buClr>
                <a:srgbClr val="2DA2BF"/>
              </a:buClr>
              <a:buFont typeface="Wingdings" panose="05000000000000000000" pitchFamily="2" charset="2"/>
              <a:buChar char="ü"/>
              <a:defRPr/>
            </a:pPr>
            <a:r>
              <a:rPr lang="tr-TR" b="1" dirty="0" smtClean="0">
                <a:solidFill>
                  <a:srgbClr val="002060"/>
                </a:solidFill>
                <a:latin typeface="Microsoft PhagsPa"/>
              </a:rPr>
              <a:t>Paylaşılan (Dağıtımcı) Liderlik</a:t>
            </a:r>
            <a:endParaRPr lang="tr-TR" b="1" dirty="0">
              <a:solidFill>
                <a:srgbClr val="002060"/>
              </a:solidFill>
              <a:latin typeface="Microsoft PhagsPa"/>
            </a:endParaRPr>
          </a:p>
        </p:txBody>
      </p:sp>
    </p:spTree>
    <p:extLst>
      <p:ext uri="{BB962C8B-B14F-4D97-AF65-F5344CB8AC3E}">
        <p14:creationId xmlns:p14="http://schemas.microsoft.com/office/powerpoint/2010/main" val="35194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73664" y="245010"/>
            <a:ext cx="6587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fontAlgn="base">
              <a:buClr>
                <a:srgbClr val="2DA2BF"/>
              </a:buClr>
              <a:buNone/>
              <a:defRPr/>
            </a:pPr>
            <a:r>
              <a:rPr lang="tr-TR" sz="36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Liderlik Nedir? Ne Değildir?</a:t>
            </a:r>
            <a:endParaRPr lang="tr-TR" sz="3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591799448"/>
              </p:ext>
            </p:extLst>
          </p:nvPr>
        </p:nvGraphicFramePr>
        <p:xfrm>
          <a:off x="1438852" y="1214505"/>
          <a:ext cx="9011433" cy="322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1607873295"/>
              </p:ext>
            </p:extLst>
          </p:nvPr>
        </p:nvGraphicFramePr>
        <p:xfrm>
          <a:off x="1438852" y="4633906"/>
          <a:ext cx="9011433" cy="1714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819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211303"/>
            <a:ext cx="9160626" cy="602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2" y="441798"/>
            <a:ext cx="11829011" cy="59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0"/>
          <a:stretch/>
        </p:blipFill>
        <p:spPr>
          <a:xfrm>
            <a:off x="0" y="-1"/>
            <a:ext cx="12192000" cy="158773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2D05E022-FA06-4B8E-ADF6-0975968FD119}"/>
              </a:ext>
            </a:extLst>
          </p:cNvPr>
          <p:cNvSpPr/>
          <p:nvPr/>
        </p:nvSpPr>
        <p:spPr>
          <a:xfrm>
            <a:off x="4309264" y="793864"/>
            <a:ext cx="3435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err="1" smtClean="0">
                <a:solidFill>
                  <a:srgbClr val="002060"/>
                </a:solidFill>
                <a:latin typeface="Adobe Garamond Pro Bold" panose="02020702060506020403" pitchFamily="18" charset="-94"/>
              </a:rPr>
              <a:t>eTwinning</a:t>
            </a:r>
            <a:r>
              <a:rPr lang="tr-TR" sz="3600" dirty="0" smtClean="0">
                <a:solidFill>
                  <a:srgbClr val="002060"/>
                </a:solidFill>
                <a:latin typeface="Adobe Garamond Pro Bold" panose="02020702060506020403" pitchFamily="18" charset="-94"/>
              </a:rPr>
              <a:t> Okulu</a:t>
            </a:r>
            <a:endParaRPr lang="tr-TR" sz="3600" dirty="0">
              <a:solidFill>
                <a:srgbClr val="002060"/>
              </a:solidFill>
              <a:latin typeface="Adobe Garamond Pro Bold" panose="02020702060506020403" pitchFamily="18" charset="-94"/>
            </a:endParaRP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0"/>
            <a:ext cx="12192000" cy="685800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8029018" y="2385238"/>
            <a:ext cx="232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Mesleki Gelişim</a:t>
            </a:r>
            <a:endParaRPr lang="tr-T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401" y="2098062"/>
            <a:ext cx="175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Görünürlük</a:t>
            </a:r>
            <a:endParaRPr lang="tr-TR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391929" y="448534"/>
            <a:ext cx="229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Pilot Çalışmalar</a:t>
            </a:r>
            <a:endParaRPr lang="tr-TR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791977" y="106102"/>
            <a:ext cx="227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cs typeface="Angsana New" panose="02020603050405020304" pitchFamily="18" charset="-34"/>
              </a:rPr>
              <a:t>Akran Öğrenme</a:t>
            </a:r>
            <a:endParaRPr lang="tr-TR" sz="24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0000"/>
                </a:solidFill>
              </a:uFill>
              <a:cs typeface="Angsana New" panose="02020603050405020304" pitchFamily="18" charset="-34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909681" y="121076"/>
            <a:ext cx="15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Yaratıcı</a:t>
            </a:r>
            <a:endParaRPr lang="tr-T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9857959" y="435140"/>
            <a:ext cx="260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Öğrenme</a:t>
            </a:r>
            <a:endParaRPr lang="tr-T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09253" y="725232"/>
            <a:ext cx="2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Yabancı Dil</a:t>
            </a:r>
            <a:endParaRPr lang="tr-TR" sz="24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4967078" y="2210776"/>
            <a:ext cx="277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Yüksek Motivasyon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9449360" y="1808653"/>
            <a:ext cx="280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Dijital Okuryazarlık</a:t>
            </a:r>
            <a:endParaRPr lang="tr-TR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88954" y="121076"/>
            <a:ext cx="367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Disiplinler arası Öğretim</a:t>
            </a:r>
            <a:endParaRPr lang="tr-T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0390" y="1397727"/>
            <a:ext cx="239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Güvenli İnternet</a:t>
            </a:r>
            <a:endParaRPr lang="tr-TR" sz="24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892960" y="2311988"/>
            <a:ext cx="216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Ortak Liderlik</a:t>
            </a:r>
            <a:endParaRPr lang="tr-T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2862791" y="1611406"/>
            <a:ext cx="223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Rol Model Okul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5718150" y="1490199"/>
            <a:ext cx="202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Ekip Ruhu</a:t>
            </a:r>
            <a:endParaRPr lang="tr-T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967205" y="129731"/>
            <a:ext cx="15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İşbirlikçi</a:t>
            </a:r>
            <a:endParaRPr lang="tr-T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8742412" y="136754"/>
            <a:ext cx="15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Yenilikçi</a:t>
            </a:r>
            <a:endParaRPr lang="tr-T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3159946" y="771702"/>
            <a:ext cx="3141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eTwinning</a:t>
            </a:r>
            <a:r>
              <a:rPr lang="tr-TR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 Kültürü</a:t>
            </a:r>
            <a:endParaRPr lang="tr-TR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1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7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7" y="507076"/>
            <a:ext cx="11339387" cy="56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58" y="72294"/>
            <a:ext cx="9600000" cy="5400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1" r="80777"/>
          <a:stretch/>
        </p:blipFill>
        <p:spPr>
          <a:xfrm>
            <a:off x="8902931" y="4505496"/>
            <a:ext cx="1845425" cy="96679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079923" y="5671650"/>
            <a:ext cx="4191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>
                <a:solidFill>
                  <a:srgbClr val="002060"/>
                </a:solidFill>
                <a:latin typeface="CenturyGothic-Bold"/>
              </a:rPr>
              <a:t>… </a:t>
            </a:r>
            <a:r>
              <a:rPr lang="tr-TR" sz="5400" b="1" dirty="0" smtClean="0">
                <a:solidFill>
                  <a:srgbClr val="002060"/>
                </a:solidFill>
                <a:latin typeface="CenturyGothic-Bold"/>
              </a:rPr>
              <a:t>Vizyon</a:t>
            </a:r>
            <a:endParaRPr lang="tr-TR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532">
            <a:extLst>
              <a:ext uri="{FF2B5EF4-FFF2-40B4-BE49-F238E27FC236}">
                <a16:creationId xmlns:a16="http://schemas.microsoft.com/office/drawing/2014/main" id="{26596951-0A61-4608-A7BD-788E53E9C8AF}"/>
              </a:ext>
            </a:extLst>
          </p:cNvPr>
          <p:cNvSpPr txBox="1"/>
          <p:nvPr/>
        </p:nvSpPr>
        <p:spPr>
          <a:xfrm>
            <a:off x="104503" y="6462515"/>
            <a:ext cx="2496891" cy="3916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tr-TR" sz="1800" b="1" i="0" strike="noStrike" cap="none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sym typeface="Arial"/>
              </a:rPr>
              <a:t>tretwinning@gmail.com</a:t>
            </a:r>
            <a:endParaRPr lang="tr-TR" sz="1800" b="1" i="0" strike="noStrike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  <a:sym typeface="Arial"/>
              <a:hlinkClick r:id="rId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tr-TR" sz="1401" b="1" i="0" u="none" strike="noStrike" cap="none" dirty="0">
                <a:solidFill>
                  <a:srgbClr val="000000"/>
                </a:solidFill>
                <a:sym typeface="Arial"/>
              </a:rPr>
              <a:t> </a:t>
            </a:r>
          </a:p>
        </p:txBody>
      </p:sp>
      <p:sp>
        <p:nvSpPr>
          <p:cNvPr id="12" name="Shape 536">
            <a:extLst>
              <a:ext uri="{FF2B5EF4-FFF2-40B4-BE49-F238E27FC236}">
                <a16:creationId xmlns:a16="http://schemas.microsoft.com/office/drawing/2014/main" id="{9B9006EB-A0BF-44AB-9469-C77BCA71BB2C}"/>
              </a:ext>
            </a:extLst>
          </p:cNvPr>
          <p:cNvSpPr/>
          <p:nvPr/>
        </p:nvSpPr>
        <p:spPr>
          <a:xfrm>
            <a:off x="266782" y="5179873"/>
            <a:ext cx="11273246" cy="526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25000"/>
              <a:buFont typeface="Arial"/>
              <a:buNone/>
            </a:pPr>
            <a:r>
              <a:rPr lang="tr-TR" sz="2400" b="1" i="0" strike="noStrike" cap="none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Arial"/>
                <a:hlinkClick r:id="rId3"/>
              </a:rPr>
              <a:t>http://</a:t>
            </a:r>
            <a:r>
              <a:rPr lang="tr-TR" sz="2400" b="1" i="0" strike="noStrike" cap="none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Arial"/>
                <a:hlinkClick r:id="rId3"/>
              </a:rPr>
              <a:t>etwinning.meb.gov.tr</a:t>
            </a:r>
            <a:r>
              <a:rPr lang="tr-TR" sz="2400" b="1" i="0" strike="noStrike" cap="none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Arial"/>
              </a:rPr>
              <a:t> </a:t>
            </a:r>
            <a:r>
              <a:rPr lang="tr-TR" sz="2400" b="1" i="0" strike="noStrike" cap="none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Arial"/>
              </a:rPr>
              <a:t>|</a:t>
            </a:r>
            <a:r>
              <a:rPr lang="tr-TR" sz="2400" b="1" i="0" strike="noStrike" cap="none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Arial"/>
              </a:rPr>
              <a:t> </a:t>
            </a:r>
            <a:r>
              <a:rPr lang="tr-TR" sz="2400" b="1" i="0" strike="noStrike" cap="none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Arial"/>
                <a:hlinkClick r:id="rId4"/>
              </a:rPr>
              <a:t>http://</a:t>
            </a:r>
            <a:r>
              <a:rPr lang="tr-TR" sz="2400" b="1" i="0" strike="noStrike" cap="none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Arial"/>
                <a:hlinkClick r:id="rId4"/>
              </a:rPr>
              <a:t>etwinningonline.eba.gov.tr</a:t>
            </a:r>
            <a:r>
              <a:rPr lang="tr-TR" sz="2400" b="1" i="0" strike="noStrike" cap="none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Arial"/>
              </a:rPr>
              <a:t> </a:t>
            </a:r>
            <a:endParaRPr lang="tr-TR" sz="2400" b="1" i="0" strike="noStrike" cap="none" dirty="0">
              <a:solidFill>
                <a:srgbClr val="002060"/>
              </a:solidFill>
              <a:latin typeface="+mn-lt"/>
              <a:cs typeface="Times New Roman" panose="02020603050405020304" pitchFamily="18" charset="0"/>
              <a:sym typeface="Arial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9180CF8E-4EEB-444D-8317-2E8B27A7FA24}"/>
              </a:ext>
            </a:extLst>
          </p:cNvPr>
          <p:cNvSpPr/>
          <p:nvPr/>
        </p:nvSpPr>
        <p:spPr>
          <a:xfrm>
            <a:off x="6319634" y="6425933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tr-TR" sz="1800" b="1" dirty="0">
                <a:latin typeface="+mn-lt"/>
                <a:cs typeface="Times New Roman" panose="02020603050405020304" pitchFamily="18" charset="0"/>
              </a:rPr>
              <a:t>eTwinning Türkiye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9375869-FC85-4994-8817-0EE2B07D9EC0}"/>
              </a:ext>
            </a:extLst>
          </p:cNvPr>
          <p:cNvSpPr/>
          <p:nvPr/>
        </p:nvSpPr>
        <p:spPr>
          <a:xfrm>
            <a:off x="3314877" y="6432708"/>
            <a:ext cx="201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tr-TR" sz="1800" b="1" dirty="0" smtClean="0">
                <a:latin typeface="+mn-lt"/>
                <a:cs typeface="Times New Roman" panose="02020603050405020304" pitchFamily="18" charset="0"/>
              </a:rPr>
              <a:t>@</a:t>
            </a:r>
            <a:r>
              <a:rPr lang="tr-TR" sz="1800" b="1" dirty="0" err="1" smtClean="0">
                <a:latin typeface="+mn-lt"/>
                <a:cs typeface="Times New Roman" panose="02020603050405020304" pitchFamily="18" charset="0"/>
              </a:rPr>
              <a:t>etwinningturkey</a:t>
            </a:r>
            <a:r>
              <a:rPr lang="tr-TR" sz="1800" b="1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tr-TR" sz="1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BF41AA1-1E68-44D5-B15F-57B173C1BB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02" y="5804079"/>
            <a:ext cx="609055" cy="609055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E33F49E-7F79-40A3-8807-676513F6F8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47" y="5768001"/>
            <a:ext cx="653214" cy="65321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E9F30D32-E205-43E6-8037-4D775890ED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5" y="5790081"/>
            <a:ext cx="820518" cy="82051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23" y="5804079"/>
            <a:ext cx="834657" cy="511564"/>
          </a:xfrm>
          <a:prstGeom prst="rect">
            <a:avLst/>
          </a:prstGeom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29375869-FC85-4994-8817-0EE2B07D9EC0}"/>
              </a:ext>
            </a:extLst>
          </p:cNvPr>
          <p:cNvSpPr/>
          <p:nvPr/>
        </p:nvSpPr>
        <p:spPr>
          <a:xfrm>
            <a:off x="9588374" y="6399136"/>
            <a:ext cx="156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tr-TR" sz="1800" b="1" dirty="0" smtClean="0">
                <a:latin typeface="+mn-lt"/>
                <a:cs typeface="Times New Roman" panose="02020603050405020304" pitchFamily="18" charset="0"/>
              </a:rPr>
              <a:t>@</a:t>
            </a:r>
            <a:r>
              <a:rPr lang="tr-TR" sz="1800" b="1" dirty="0" err="1" smtClean="0">
                <a:latin typeface="+mn-lt"/>
                <a:cs typeface="Times New Roman" panose="02020603050405020304" pitchFamily="18" charset="0"/>
              </a:rPr>
              <a:t>tretwinning</a:t>
            </a:r>
            <a:r>
              <a:rPr lang="tr-TR" sz="1800" b="1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tr-TR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01394" y="3913628"/>
            <a:ext cx="686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Turan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GÖRE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Türkiye Ulusal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 Servisi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0"/>
          <a:stretch/>
        </p:blipFill>
        <p:spPr>
          <a:xfrm>
            <a:off x="0" y="0"/>
            <a:ext cx="12192000" cy="8211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t="31519" r="25786" b="30677"/>
          <a:stretch/>
        </p:blipFill>
        <p:spPr>
          <a:xfrm>
            <a:off x="3378926" y="504222"/>
            <a:ext cx="5434148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00"/>
          <a:stretch/>
        </p:blipFill>
        <p:spPr>
          <a:xfrm>
            <a:off x="0" y="0"/>
            <a:ext cx="12192000" cy="158773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851023" y="1587731"/>
            <a:ext cx="110623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Başvuru Süreci</a:t>
            </a:r>
            <a:endParaRPr lang="tr-TR" sz="3200" b="1" dirty="0">
              <a:solidFill>
                <a:srgbClr val="C00000"/>
              </a:solidFill>
            </a:endParaRPr>
          </a:p>
          <a:p>
            <a:endParaRPr lang="tr-TR" dirty="0"/>
          </a:p>
          <a:p>
            <a:pPr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Kasım ilk hafta </a:t>
            </a:r>
            <a:r>
              <a:rPr lang="tr-TR" sz="2400" dirty="0"/>
              <a:t>- 1. </a:t>
            </a:r>
            <a:r>
              <a:rPr lang="tr-TR" sz="2400" dirty="0" smtClean="0"/>
              <a:t>Aşama Süreçler Ve Uygulamaların Açılması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Şubat </a:t>
            </a:r>
            <a:r>
              <a:rPr lang="tr-TR" sz="2400" b="1" dirty="0" smtClean="0">
                <a:solidFill>
                  <a:srgbClr val="FF0000"/>
                </a:solidFill>
              </a:rPr>
              <a:t>ilk hafta </a:t>
            </a:r>
            <a:r>
              <a:rPr lang="tr-TR" sz="2400" dirty="0"/>
              <a:t>- </a:t>
            </a:r>
            <a:r>
              <a:rPr lang="tr-TR" sz="2400" dirty="0" smtClean="0"/>
              <a:t>Gece Yarısında Başvuruların Kapanması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Şubat </a:t>
            </a:r>
            <a:r>
              <a:rPr lang="tr-TR" sz="2400" b="1" dirty="0">
                <a:solidFill>
                  <a:srgbClr val="FF0000"/>
                </a:solidFill>
              </a:rPr>
              <a:t>- </a:t>
            </a:r>
            <a:r>
              <a:rPr lang="tr-TR" sz="2400" b="1" dirty="0" smtClean="0">
                <a:solidFill>
                  <a:srgbClr val="FF0000"/>
                </a:solidFill>
              </a:rPr>
              <a:t>Mart ilk hafta </a:t>
            </a:r>
            <a:r>
              <a:rPr lang="tr-TR" sz="2400" dirty="0"/>
              <a:t>– </a:t>
            </a:r>
            <a:r>
              <a:rPr lang="tr-TR" sz="2400" dirty="0" smtClean="0"/>
              <a:t>Ulusal Destek Servisi Kontrol Ve Doğrulama Süresi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Mart 15 sonrası </a:t>
            </a:r>
            <a:r>
              <a:rPr lang="tr-TR" sz="2400" dirty="0"/>
              <a:t>- </a:t>
            </a:r>
            <a:r>
              <a:rPr lang="tr-TR" sz="2400" dirty="0" err="1" smtClean="0"/>
              <a:t>Etwinning</a:t>
            </a:r>
            <a:r>
              <a:rPr lang="tr-TR" sz="2400" dirty="0" smtClean="0"/>
              <a:t> Okulu </a:t>
            </a:r>
            <a:r>
              <a:rPr lang="tr-TR" sz="2400" dirty="0" err="1" smtClean="0"/>
              <a:t>Ünvanı</a:t>
            </a:r>
            <a:r>
              <a:rPr lang="tr-TR" sz="2400" dirty="0" smtClean="0"/>
              <a:t> Almaya Hak Kazanan Okulların Açıklanması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22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610781" y="342084"/>
            <a:ext cx="10957799" cy="5232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eTwinning Okul Etiketi başvuru kriterleri </a:t>
            </a:r>
            <a:r>
              <a:rPr lang="tr-TR" sz="2400" b="1" u="sng" dirty="0">
                <a:solidFill>
                  <a:srgbClr val="C00000"/>
                </a:solidFill>
              </a:rPr>
              <a:t>2 aşamadan </a:t>
            </a:r>
            <a:r>
              <a:rPr lang="tr-TR" sz="2400" dirty="0"/>
              <a:t>oluşmaktadır.</a:t>
            </a:r>
          </a:p>
          <a:p>
            <a:endParaRPr lang="tr-TR" dirty="0"/>
          </a:p>
          <a:p>
            <a:r>
              <a:rPr lang="tr-TR" sz="2400" b="1" dirty="0">
                <a:solidFill>
                  <a:srgbClr val="C00000"/>
                </a:solidFill>
              </a:rPr>
              <a:t>1. Aşama </a:t>
            </a:r>
          </a:p>
          <a:p>
            <a:endParaRPr lang="tr-TR" sz="2400" dirty="0"/>
          </a:p>
          <a:p>
            <a:r>
              <a:rPr lang="tr-TR" sz="2400" dirty="0"/>
              <a:t>Aşağıdaki üç kriter sistem tarafından otomatik olarak kontrol edilmektedir, bunlar:</a:t>
            </a:r>
          </a:p>
          <a:p>
            <a:endParaRPr lang="tr-TR" sz="2400" dirty="0"/>
          </a:p>
          <a:p>
            <a:r>
              <a:rPr lang="tr-TR" sz="2400" dirty="0"/>
              <a:t>1. Okulun en az iki yıldır eTwinning’e kayıtlı olması, (Okulun eTwinning sistemine kayıt tarihi kriter olarak alınır),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/>
              <a:t>2. Başvuru sırasında okul öğretmenlerinden en az iki tanesinin </a:t>
            </a:r>
            <a: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ktif</a:t>
            </a:r>
            <a:r>
              <a:rPr lang="tr-TR" sz="24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2400" dirty="0"/>
              <a:t> eTwinning öğretmeni olması,</a:t>
            </a:r>
          </a:p>
          <a:p>
            <a:r>
              <a:rPr lang="tr-TR" sz="2400" dirty="0"/>
              <a:t>3. Okulda Ulusal Kalite Etiketi bulunan bir Avrupa eTwinning projesi bulunması gerekmektedir. </a:t>
            </a:r>
          </a:p>
          <a:p>
            <a:r>
              <a:rPr lang="tr-TR" sz="2400" dirty="0"/>
              <a:t>(Başvuru tarihinden itibaren son iki yıl içinde)</a:t>
            </a:r>
          </a:p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51023" y="5390004"/>
            <a:ext cx="1111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dirty="0"/>
              <a:t> </a:t>
            </a:r>
            <a:r>
              <a:rPr lang="tr-TR" sz="1400" dirty="0"/>
              <a:t>“Aktif” kavramı oldukça kapsayıcıdır: o okula kayıtlı olup profili anonimleştirilmemiş öğretmen aktif olarak kabul edilir. </a:t>
            </a:r>
          </a:p>
        </p:txBody>
      </p:sp>
    </p:spTree>
    <p:extLst>
      <p:ext uri="{BB962C8B-B14F-4D97-AF65-F5344CB8AC3E}">
        <p14:creationId xmlns:p14="http://schemas.microsoft.com/office/powerpoint/2010/main" val="2492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8BAC8BC-6154-4F4B-AACB-FB32315C2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5"/>
          <a:stretch/>
        </p:blipFill>
        <p:spPr>
          <a:xfrm>
            <a:off x="0" y="5453149"/>
            <a:ext cx="12192000" cy="14048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36A977F-60EE-4A81-B271-BCF27A1C87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90534" y="6080425"/>
            <a:ext cx="633743" cy="6440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CB6A245-0B07-438D-ABEE-8D8C0F299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851023" y="6189921"/>
            <a:ext cx="1577189" cy="44315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A2CC220-4E5F-45C5-82C0-3458EDCBA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7" y="6195760"/>
            <a:ext cx="1457702" cy="43731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407405" y="102304"/>
            <a:ext cx="11153224" cy="6755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b="1" dirty="0" smtClean="0">
                <a:solidFill>
                  <a:srgbClr val="C00000"/>
                </a:solidFill>
              </a:rPr>
              <a:t>2</a:t>
            </a:r>
            <a:r>
              <a:rPr lang="tr-TR" b="1" dirty="0">
                <a:solidFill>
                  <a:srgbClr val="C00000"/>
                </a:solidFill>
              </a:rPr>
              <a:t>. Aşama : </a:t>
            </a:r>
          </a:p>
          <a:p>
            <a:r>
              <a:rPr lang="tr-TR" dirty="0" smtClean="0"/>
              <a:t>6(altı) </a:t>
            </a:r>
            <a:r>
              <a:rPr lang="tr-TR" dirty="0"/>
              <a:t>kriteri kapsayan Öz Değerlendirme Başvuru </a:t>
            </a:r>
            <a:r>
              <a:rPr lang="tr-TR" dirty="0" err="1"/>
              <a:t>Formu’nun</a:t>
            </a:r>
            <a:r>
              <a:rPr lang="tr-TR" dirty="0"/>
              <a:t> okuldaki herhangi bir </a:t>
            </a:r>
            <a:r>
              <a:rPr lang="tr-TR" dirty="0" err="1"/>
              <a:t>eTwinner</a:t>
            </a:r>
            <a:r>
              <a:rPr lang="tr-TR" dirty="0"/>
              <a:t> tarafından, İngilizce olarak tamamlanması gerekmektedir. Bu kriterler: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Okul, öğretmenlerin/öğrencilerin </a:t>
            </a:r>
            <a:r>
              <a:rPr lang="tr-TR" b="1" dirty="0"/>
              <a:t>İnternet’i bilinçli kullanma </a:t>
            </a:r>
            <a:r>
              <a:rPr lang="tr-TR" dirty="0"/>
              <a:t>konusundaki farkındalığını kanıtlayan etkinlikleri sergilemelidir.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Okul, eTwinning etkinliklerinde öğretmen grubu (üç veya daha fazla) </a:t>
            </a:r>
            <a:r>
              <a:rPr lang="tr-TR" dirty="0" smtClean="0"/>
              <a:t>arasında </a:t>
            </a:r>
            <a:r>
              <a:rPr lang="tr-TR" b="1" dirty="0"/>
              <a:t>aktif işbirliğinin </a:t>
            </a:r>
            <a:r>
              <a:rPr lang="tr-TR" dirty="0"/>
              <a:t>olduğunu göstermelidir.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Okul, okuldaki </a:t>
            </a:r>
            <a:r>
              <a:rPr lang="tr-TR" b="1" dirty="0"/>
              <a:t>en az iki öğrenci grubunun </a:t>
            </a:r>
            <a:r>
              <a:rPr lang="tr-TR" dirty="0"/>
              <a:t>(farklı sınıflardan) eTwinning projelerinde yer aldığını göstermelidir.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Okul, okuldan iki aktif eTwinning öğretmeninin bir veya daha fazla eTwinning eğitim etkinliğine katıldığını göstermelidir.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Okul, eTwinning’e katılımını açıkça göstermelidir. Örneğin, </a:t>
            </a:r>
            <a:r>
              <a:rPr lang="tr-TR" b="1" dirty="0"/>
              <a:t>okul web sitesinde </a:t>
            </a:r>
            <a:r>
              <a:rPr lang="tr-TR" dirty="0"/>
              <a:t>eTwinning logosunu, eTwinning etkinliklerinin bir tanıtımını veya bir okul tanıtım/politika belgesini veya broşürünü elde edilen sonuçlarla görünür kılmalıdır.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Okul, bir eTwinning tanıtım etkinliğinin, ödülün verildiği yıl içinde okulda veya yerel toplumda gerçekleştiğini göstermelidir.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78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979224"/>
              </p:ext>
            </p:extLst>
          </p:nvPr>
        </p:nvGraphicFramePr>
        <p:xfrm>
          <a:off x="0" y="0"/>
          <a:ext cx="12192000" cy="69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23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1366</TotalTime>
  <Words>506</Words>
  <Application>Microsoft Office PowerPoint</Application>
  <PresentationFormat>Geniş ekran</PresentationFormat>
  <Paragraphs>99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3" baseType="lpstr">
      <vt:lpstr>Adobe Garamond Pro Bold</vt:lpstr>
      <vt:lpstr>Angsana New</vt:lpstr>
      <vt:lpstr>Arial</vt:lpstr>
      <vt:lpstr>Berlin Sans FB</vt:lpstr>
      <vt:lpstr>Calibri</vt:lpstr>
      <vt:lpstr>Calibri Light</vt:lpstr>
      <vt:lpstr>CenturyGothic-Bold</vt:lpstr>
      <vt:lpstr>Microsoft PhagsPa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</dc:creator>
  <cp:lastModifiedBy>HP</cp:lastModifiedBy>
  <cp:revision>70</cp:revision>
  <dcterms:created xsi:type="dcterms:W3CDTF">2019-12-16T10:45:10Z</dcterms:created>
  <dcterms:modified xsi:type="dcterms:W3CDTF">2020-05-18T12:30:41Z</dcterms:modified>
</cp:coreProperties>
</file>